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ice" panose="020B0604020202020204" charset="0"/>
      <p:regular r:id="rId14"/>
    </p:embeddedFont>
    <p:embeddedFont>
      <p:font typeface="Arial" panose="020B0604020202020204" pitchFamily="34" charset="0"/>
      <p:regular r:id="rId15"/>
    </p:embeddedFont>
    <p:embeddedFont>
      <p:font typeface="Arial Bold" panose="020B0704020202020204" pitchFamily="34" charset="0"/>
      <p:regular r:id="rId16"/>
      <p:bold r:id="rId17"/>
    </p:embeddedFont>
    <p:embeddedFont>
      <p:font typeface="Arimo Bold" panose="020B0604020202020204" charset="0"/>
      <p:regular r:id="rId18"/>
    </p:embeddedFont>
    <p:embeddedFont>
      <p:font typeface="Gladiola" panose="020B0604020202020204" charset="0"/>
      <p:regular r:id="rId19"/>
    </p:embeddedFont>
    <p:embeddedFont>
      <p:font typeface="HK Grotesk Bold" panose="020B0604020202020204" charset="0"/>
      <p:regular r:id="rId20"/>
    </p:embeddedFont>
    <p:embeddedFont>
      <p:font typeface="HK Grotesk Light" panose="020B0604020202020204" charset="0"/>
      <p:regular r:id="rId21"/>
    </p:embeddedFont>
    <p:embeddedFont>
      <p:font typeface="Lo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2680" autoAdjust="0"/>
  </p:normalViewPr>
  <p:slideViewPr>
    <p:cSldViewPr>
      <p:cViewPr varScale="1">
        <p:scale>
          <a:sx n="55" d="100"/>
          <a:sy n="55" d="100"/>
        </p:scale>
        <p:origin x="126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9.sv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182" y="89259"/>
            <a:ext cx="6566128" cy="10108483"/>
            <a:chOff x="0" y="0"/>
            <a:chExt cx="6625130" cy="10199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25130" cy="10199315"/>
            </a:xfrm>
            <a:custGeom>
              <a:avLst/>
              <a:gdLst/>
              <a:ahLst/>
              <a:cxnLst/>
              <a:rect l="l" t="t" r="r" b="b"/>
              <a:pathLst>
                <a:path w="6625130" h="10199315">
                  <a:moveTo>
                    <a:pt x="0" y="9682550"/>
                  </a:moveTo>
                  <a:lnTo>
                    <a:pt x="0" y="516765"/>
                  </a:lnTo>
                  <a:cubicBezTo>
                    <a:pt x="0" y="231184"/>
                    <a:pt x="225254" y="0"/>
                    <a:pt x="503510" y="0"/>
                  </a:cubicBezTo>
                  <a:lnTo>
                    <a:pt x="6121620" y="0"/>
                  </a:lnTo>
                  <a:cubicBezTo>
                    <a:pt x="6399875" y="0"/>
                    <a:pt x="6625130" y="232544"/>
                    <a:pt x="6625130" y="516765"/>
                  </a:cubicBezTo>
                  <a:lnTo>
                    <a:pt x="6625130" y="9682550"/>
                  </a:lnTo>
                  <a:cubicBezTo>
                    <a:pt x="6625130" y="9968131"/>
                    <a:pt x="6399875" y="10199315"/>
                    <a:pt x="6121620" y="10199315"/>
                  </a:cubicBezTo>
                  <a:lnTo>
                    <a:pt x="503510" y="10199315"/>
                  </a:lnTo>
                  <a:cubicBezTo>
                    <a:pt x="226579" y="10199315"/>
                    <a:pt x="0" y="9968131"/>
                    <a:pt x="0" y="9682550"/>
                  </a:cubicBezTo>
                  <a:lnTo>
                    <a:pt x="0" y="0"/>
                  </a:lnTo>
                  <a:cubicBezTo>
                    <a:pt x="0" y="0"/>
                    <a:pt x="0" y="9682550"/>
                    <a:pt x="0" y="9682550"/>
                  </a:cubicBezTo>
                  <a:close/>
                </a:path>
              </a:pathLst>
            </a:custGeom>
            <a:blipFill>
              <a:blip r:embed="rId2"/>
              <a:stretch>
                <a:fillRect l="-1316" r="-1316"/>
              </a:stretch>
            </a:blipFill>
            <a:ln w="419100" cap="rnd">
              <a:solidFill>
                <a:srgbClr val="D6A781"/>
              </a:solidFill>
              <a:prstDash val="solid"/>
              <a:round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7235805" y="2912786"/>
            <a:ext cx="10530745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11"/>
              </a:lnSpc>
            </a:pPr>
            <a:r>
              <a:rPr lang="en-US" sz="13259">
                <a:solidFill>
                  <a:srgbClr val="D6A781"/>
                </a:solidFill>
                <a:latin typeface="Gladiola"/>
              </a:rPr>
              <a:t>PickZ</a:t>
            </a:r>
          </a:p>
          <a:p>
            <a:pPr>
              <a:lnSpc>
                <a:spcPts val="5472"/>
              </a:lnSpc>
            </a:pPr>
            <a:r>
              <a:rPr lang="en-US" sz="4560">
                <a:solidFill>
                  <a:srgbClr val="D6A781"/>
                </a:solidFill>
                <a:latin typeface="Gladiola"/>
              </a:rPr>
              <a:t>   -Your Ultimate Gadget   Companion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13183" y="8107646"/>
            <a:ext cx="8496300" cy="150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89"/>
              </a:lnSpc>
            </a:pPr>
            <a:r>
              <a:rPr lang="en-US" sz="4849">
                <a:solidFill>
                  <a:srgbClr val="FFF0B1"/>
                </a:solidFill>
                <a:latin typeface="Gladiola"/>
              </a:rPr>
              <a:t>"Because Team Work is Dream Work"</a:t>
            </a:r>
          </a:p>
          <a:p>
            <a:pPr algn="just">
              <a:lnSpc>
                <a:spcPts val="5389"/>
              </a:lnSpc>
              <a:spcBef>
                <a:spcPct val="0"/>
              </a:spcBef>
            </a:pPr>
            <a:endParaRPr lang="en-US" sz="4849">
              <a:solidFill>
                <a:srgbClr val="FFF0B1"/>
              </a:solidFill>
              <a:latin typeface="Gladio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4825">
            <a:off x="3562991" y="-52208"/>
            <a:ext cx="7640862" cy="2572093"/>
          </a:xfrm>
          <a:custGeom>
            <a:avLst/>
            <a:gdLst/>
            <a:ahLst/>
            <a:cxnLst/>
            <a:rect l="l" t="t" r="r" b="b"/>
            <a:pathLst>
              <a:path w="7640862" h="2572093">
                <a:moveTo>
                  <a:pt x="0" y="0"/>
                </a:moveTo>
                <a:lnTo>
                  <a:pt x="7640862" y="0"/>
                </a:lnTo>
                <a:lnTo>
                  <a:pt x="7640862" y="2572093"/>
                </a:lnTo>
                <a:lnTo>
                  <a:pt x="0" y="257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71134" y="586772"/>
            <a:ext cx="7025956" cy="116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19"/>
              </a:lnSpc>
              <a:spcBef>
                <a:spcPct val="0"/>
              </a:spcBef>
            </a:pPr>
            <a:r>
              <a:rPr lang="en-US" sz="6799" u="sng">
                <a:solidFill>
                  <a:srgbClr val="4B2309"/>
                </a:solidFill>
                <a:latin typeface="HK Grotesk Bold"/>
              </a:rPr>
              <a:t>Future Aspects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4877" y="2960325"/>
            <a:ext cx="655622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1)Integration Of 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3422" y="2726115"/>
            <a:ext cx="9180858" cy="113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C68C5D"/>
                </a:solidFill>
                <a:latin typeface="Arial Bold"/>
              </a:rPr>
              <a:t>Integration of machine learning to provide better information to the users.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255" y="5140522"/>
            <a:ext cx="65562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2)AR/VR 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84112" y="4841630"/>
            <a:ext cx="9180858" cy="168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C68C5D"/>
                </a:solidFill>
                <a:latin typeface="Arial Bold"/>
              </a:rPr>
              <a:t>Using 3-D models to provide users better understanding of the product in real world scenario.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255" y="7735511"/>
            <a:ext cx="65562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3)Implementation of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0457" y="7163433"/>
            <a:ext cx="9180858" cy="113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C68C5D"/>
                </a:solidFill>
                <a:latin typeface="Arial Bold"/>
              </a:rPr>
              <a:t>Integration of AI chatbot so that user can interact in a more friendly way with the users 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3603" y="152210"/>
            <a:ext cx="13821184" cy="577977"/>
          </a:xfrm>
          <a:custGeom>
            <a:avLst/>
            <a:gdLst/>
            <a:ahLst/>
            <a:cxnLst/>
            <a:rect l="l" t="t" r="r" b="b"/>
            <a:pathLst>
              <a:path w="13821184" h="577977">
                <a:moveTo>
                  <a:pt x="0" y="0"/>
                </a:moveTo>
                <a:lnTo>
                  <a:pt x="13821183" y="0"/>
                </a:lnTo>
                <a:lnTo>
                  <a:pt x="13821183" y="577976"/>
                </a:lnTo>
                <a:lnTo>
                  <a:pt x="0" y="57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5853" y="7194336"/>
            <a:ext cx="2268510" cy="2309213"/>
          </a:xfrm>
          <a:custGeom>
            <a:avLst/>
            <a:gdLst/>
            <a:ahLst/>
            <a:cxnLst/>
            <a:rect l="l" t="t" r="r" b="b"/>
            <a:pathLst>
              <a:path w="2268510" h="2309213">
                <a:moveTo>
                  <a:pt x="0" y="0"/>
                </a:moveTo>
                <a:lnTo>
                  <a:pt x="2268511" y="0"/>
                </a:lnTo>
                <a:lnTo>
                  <a:pt x="2268511" y="2309213"/>
                </a:lnTo>
                <a:lnTo>
                  <a:pt x="0" y="2309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9" b="-5385"/>
            </a:stretch>
          </a:blipFill>
          <a:ln w="76200" cap="rnd">
            <a:solidFill>
              <a:srgbClr val="8D4618"/>
            </a:solidFill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726951" y="3654457"/>
            <a:ext cx="2362085" cy="2428467"/>
          </a:xfrm>
          <a:custGeom>
            <a:avLst/>
            <a:gdLst/>
            <a:ahLst/>
            <a:cxnLst/>
            <a:rect l="l" t="t" r="r" b="b"/>
            <a:pathLst>
              <a:path w="2362085" h="2428467">
                <a:moveTo>
                  <a:pt x="0" y="0"/>
                </a:moveTo>
                <a:lnTo>
                  <a:pt x="2362085" y="0"/>
                </a:lnTo>
                <a:lnTo>
                  <a:pt x="2362085" y="2428467"/>
                </a:lnTo>
                <a:lnTo>
                  <a:pt x="0" y="2428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838"/>
            </a:stretch>
          </a:blipFill>
          <a:ln w="76200" cap="rnd">
            <a:solidFill>
              <a:srgbClr val="8D4618"/>
            </a:solidFill>
            <a:prstDash val="solid"/>
            <a:round/>
          </a:ln>
        </p:spPr>
      </p:sp>
      <p:sp>
        <p:nvSpPr>
          <p:cNvPr id="5" name="Freeform 5"/>
          <p:cNvSpPr/>
          <p:nvPr/>
        </p:nvSpPr>
        <p:spPr>
          <a:xfrm>
            <a:off x="9661377" y="3424631"/>
            <a:ext cx="2330956" cy="2396462"/>
          </a:xfrm>
          <a:custGeom>
            <a:avLst/>
            <a:gdLst/>
            <a:ahLst/>
            <a:cxnLst/>
            <a:rect l="l" t="t" r="r" b="b"/>
            <a:pathLst>
              <a:path w="2330956" h="2396462">
                <a:moveTo>
                  <a:pt x="0" y="0"/>
                </a:moveTo>
                <a:lnTo>
                  <a:pt x="2330956" y="0"/>
                </a:lnTo>
                <a:lnTo>
                  <a:pt x="2330956" y="2396462"/>
                </a:lnTo>
                <a:lnTo>
                  <a:pt x="0" y="23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838"/>
            </a:stretch>
          </a:blipFill>
          <a:ln w="76200" cap="rnd">
            <a:solidFill>
              <a:srgbClr val="8D4618"/>
            </a:solidFill>
            <a:prstDash val="solid"/>
            <a:round/>
          </a:ln>
        </p:spPr>
      </p:sp>
      <p:sp>
        <p:nvSpPr>
          <p:cNvPr id="6" name="Freeform 6"/>
          <p:cNvSpPr/>
          <p:nvPr/>
        </p:nvSpPr>
        <p:spPr>
          <a:xfrm>
            <a:off x="5105774" y="3452481"/>
            <a:ext cx="2340761" cy="2340761"/>
          </a:xfrm>
          <a:custGeom>
            <a:avLst/>
            <a:gdLst/>
            <a:ahLst/>
            <a:cxnLst/>
            <a:rect l="l" t="t" r="r" b="b"/>
            <a:pathLst>
              <a:path w="2340761" h="2340761">
                <a:moveTo>
                  <a:pt x="0" y="0"/>
                </a:moveTo>
                <a:lnTo>
                  <a:pt x="2340762" y="0"/>
                </a:lnTo>
                <a:lnTo>
                  <a:pt x="2340762" y="2340761"/>
                </a:lnTo>
                <a:lnTo>
                  <a:pt x="0" y="234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14300" cap="rnd">
            <a:solidFill>
              <a:srgbClr val="8D4618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13871570" y="3257926"/>
            <a:ext cx="2396462" cy="2396462"/>
          </a:xfrm>
          <a:custGeom>
            <a:avLst/>
            <a:gdLst/>
            <a:ahLst/>
            <a:cxnLst/>
            <a:rect l="l" t="t" r="r" b="b"/>
            <a:pathLst>
              <a:path w="2396462" h="2396462">
                <a:moveTo>
                  <a:pt x="0" y="0"/>
                </a:moveTo>
                <a:lnTo>
                  <a:pt x="2396462" y="0"/>
                </a:lnTo>
                <a:lnTo>
                  <a:pt x="2396462" y="2396462"/>
                </a:lnTo>
                <a:lnTo>
                  <a:pt x="0" y="239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14300" cap="rnd">
            <a:solidFill>
              <a:srgbClr val="8D4618"/>
            </a:solidFill>
            <a:prstDash val="solid"/>
            <a:round/>
          </a:ln>
        </p:spPr>
      </p:sp>
      <p:sp>
        <p:nvSpPr>
          <p:cNvPr id="8" name="Freeform 8"/>
          <p:cNvSpPr/>
          <p:nvPr/>
        </p:nvSpPr>
        <p:spPr>
          <a:xfrm>
            <a:off x="5382346" y="7057816"/>
            <a:ext cx="2445733" cy="2445733"/>
          </a:xfrm>
          <a:custGeom>
            <a:avLst/>
            <a:gdLst/>
            <a:ahLst/>
            <a:cxnLst/>
            <a:rect l="l" t="t" r="r" b="b"/>
            <a:pathLst>
              <a:path w="2445733" h="2445733">
                <a:moveTo>
                  <a:pt x="0" y="0"/>
                </a:moveTo>
                <a:lnTo>
                  <a:pt x="2445733" y="0"/>
                </a:lnTo>
                <a:lnTo>
                  <a:pt x="2445733" y="2445733"/>
                </a:lnTo>
                <a:lnTo>
                  <a:pt x="0" y="24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42875" cap="rnd">
            <a:solidFill>
              <a:srgbClr val="8D4618"/>
            </a:solidFill>
            <a:prstDash val="solid"/>
            <a:round/>
          </a:ln>
        </p:spPr>
      </p:sp>
      <p:sp>
        <p:nvSpPr>
          <p:cNvPr id="9" name="Freeform 9"/>
          <p:cNvSpPr/>
          <p:nvPr/>
        </p:nvSpPr>
        <p:spPr>
          <a:xfrm>
            <a:off x="9766062" y="7057816"/>
            <a:ext cx="2445733" cy="2445733"/>
          </a:xfrm>
          <a:custGeom>
            <a:avLst/>
            <a:gdLst/>
            <a:ahLst/>
            <a:cxnLst/>
            <a:rect l="l" t="t" r="r" b="b"/>
            <a:pathLst>
              <a:path w="2445733" h="2445733">
                <a:moveTo>
                  <a:pt x="0" y="0"/>
                </a:moveTo>
                <a:lnTo>
                  <a:pt x="2445733" y="0"/>
                </a:lnTo>
                <a:lnTo>
                  <a:pt x="2445733" y="2445733"/>
                </a:lnTo>
                <a:lnTo>
                  <a:pt x="0" y="24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42875" cap="rnd">
            <a:solidFill>
              <a:srgbClr val="8D4618"/>
            </a:solidFill>
            <a:prstDash val="solid"/>
            <a:round/>
          </a:ln>
        </p:spPr>
      </p:sp>
      <p:sp>
        <p:nvSpPr>
          <p:cNvPr id="10" name="Freeform 10"/>
          <p:cNvSpPr/>
          <p:nvPr/>
        </p:nvSpPr>
        <p:spPr>
          <a:xfrm>
            <a:off x="13871570" y="6895225"/>
            <a:ext cx="2445733" cy="2445733"/>
          </a:xfrm>
          <a:custGeom>
            <a:avLst/>
            <a:gdLst/>
            <a:ahLst/>
            <a:cxnLst/>
            <a:rect l="l" t="t" r="r" b="b"/>
            <a:pathLst>
              <a:path w="2445733" h="2445733">
                <a:moveTo>
                  <a:pt x="0" y="0"/>
                </a:moveTo>
                <a:lnTo>
                  <a:pt x="2445733" y="0"/>
                </a:lnTo>
                <a:lnTo>
                  <a:pt x="2445733" y="2445733"/>
                </a:lnTo>
                <a:lnTo>
                  <a:pt x="0" y="244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42875" cap="rnd">
            <a:solidFill>
              <a:srgbClr val="8D4618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 rot="317118">
            <a:off x="4950471" y="517497"/>
            <a:ext cx="8056269" cy="2711929"/>
          </a:xfrm>
          <a:custGeom>
            <a:avLst/>
            <a:gdLst/>
            <a:ahLst/>
            <a:cxnLst/>
            <a:rect l="l" t="t" r="r" b="b"/>
            <a:pathLst>
              <a:path w="8056269" h="2711929">
                <a:moveTo>
                  <a:pt x="0" y="0"/>
                </a:moveTo>
                <a:lnTo>
                  <a:pt x="8056269" y="0"/>
                </a:lnTo>
                <a:lnTo>
                  <a:pt x="8056269" y="2711928"/>
                </a:lnTo>
                <a:lnTo>
                  <a:pt x="0" y="2711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62563">
            <a:off x="2989767" y="908714"/>
            <a:ext cx="10869895" cy="141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99"/>
              </a:lnSpc>
              <a:spcBef>
                <a:spcPct val="0"/>
              </a:spcBef>
            </a:pPr>
            <a:r>
              <a:rPr lang="en-US" sz="7499" u="sng">
                <a:solidFill>
                  <a:srgbClr val="4B2309"/>
                </a:solidFill>
                <a:latin typeface="Arial Bold"/>
              </a:rPr>
              <a:t>Our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261" y="6188230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Abhishek(Mentor)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42692" y="5996393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Aayushker Singh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2122" y="5996393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Gaurav Daultani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45068" y="5978149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Akshat Srivastav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951" y="9608324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Aayush Raghav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80480" y="9608324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Anshika Agarwal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4196" y="9608324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Ishika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67838" y="9598133"/>
            <a:ext cx="3049465" cy="48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519" u="sng">
                <a:solidFill>
                  <a:srgbClr val="4B2309"/>
                </a:solidFill>
                <a:latin typeface="Arial Bold"/>
              </a:rPr>
              <a:t>Bhavya Agarwal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200" y="571500"/>
            <a:ext cx="12108187" cy="9523687"/>
          </a:xfrm>
          <a:custGeom>
            <a:avLst/>
            <a:gdLst/>
            <a:ahLst/>
            <a:cxnLst/>
            <a:rect l="l" t="t" r="r" b="b"/>
            <a:pathLst>
              <a:path w="10298924" h="8000255">
                <a:moveTo>
                  <a:pt x="0" y="0"/>
                </a:moveTo>
                <a:lnTo>
                  <a:pt x="10298924" y="0"/>
                </a:lnTo>
                <a:lnTo>
                  <a:pt x="10298924" y="8000255"/>
                </a:lnTo>
                <a:lnTo>
                  <a:pt x="0" y="8000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5" b="-20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247663" y="3403259"/>
            <a:ext cx="10298924" cy="249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7"/>
              </a:lnSpc>
              <a:spcBef>
                <a:spcPct val="0"/>
              </a:spcBef>
            </a:pPr>
            <a:r>
              <a:rPr lang="en-US" sz="14598" dirty="0">
                <a:solidFill>
                  <a:srgbClr val="4B2309"/>
                </a:solidFill>
                <a:latin typeface="Gladiola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01679" y="8069462"/>
            <a:ext cx="10298924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4B2309"/>
                </a:solidFill>
                <a:latin typeface="Gladiola"/>
              </a:rPr>
              <a:t>Team: Keyboard Warriors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59462" y="6066109"/>
            <a:ext cx="927532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51730"/>
                </a:solidFill>
                <a:latin typeface="Gladiola"/>
              </a:rPr>
              <a:t>"Because Team Work is Dream Work"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6401" y="955578"/>
            <a:ext cx="685782" cy="769756"/>
          </a:xfrm>
          <a:custGeom>
            <a:avLst/>
            <a:gdLst/>
            <a:ahLst/>
            <a:cxnLst/>
            <a:rect l="l" t="t" r="r" b="b"/>
            <a:pathLst>
              <a:path w="685782" h="769756">
                <a:moveTo>
                  <a:pt x="0" y="0"/>
                </a:moveTo>
                <a:lnTo>
                  <a:pt x="685783" y="0"/>
                </a:lnTo>
                <a:lnTo>
                  <a:pt x="685783" y="769756"/>
                </a:lnTo>
                <a:lnTo>
                  <a:pt x="0" y="769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8798" y="7853253"/>
            <a:ext cx="601809" cy="769756"/>
          </a:xfrm>
          <a:custGeom>
            <a:avLst/>
            <a:gdLst/>
            <a:ahLst/>
            <a:cxnLst/>
            <a:rect l="l" t="t" r="r" b="b"/>
            <a:pathLst>
              <a:path w="601809" h="769756">
                <a:moveTo>
                  <a:pt x="0" y="0"/>
                </a:moveTo>
                <a:lnTo>
                  <a:pt x="601809" y="0"/>
                </a:lnTo>
                <a:lnTo>
                  <a:pt x="601809" y="769756"/>
                </a:lnTo>
                <a:lnTo>
                  <a:pt x="0" y="76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18798" y="3259836"/>
            <a:ext cx="763386" cy="541310"/>
          </a:xfrm>
          <a:custGeom>
            <a:avLst/>
            <a:gdLst/>
            <a:ahLst/>
            <a:cxnLst/>
            <a:rect l="l" t="t" r="r" b="b"/>
            <a:pathLst>
              <a:path w="763386" h="541310">
                <a:moveTo>
                  <a:pt x="0" y="0"/>
                </a:moveTo>
                <a:lnTo>
                  <a:pt x="763386" y="0"/>
                </a:lnTo>
                <a:lnTo>
                  <a:pt x="763386" y="541310"/>
                </a:lnTo>
                <a:lnTo>
                  <a:pt x="0" y="541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86673" y="5597772"/>
            <a:ext cx="505240" cy="769756"/>
          </a:xfrm>
          <a:custGeom>
            <a:avLst/>
            <a:gdLst/>
            <a:ahLst/>
            <a:cxnLst/>
            <a:rect l="l" t="t" r="r" b="b"/>
            <a:pathLst>
              <a:path w="505240" h="769756">
                <a:moveTo>
                  <a:pt x="0" y="0"/>
                </a:moveTo>
                <a:lnTo>
                  <a:pt x="505239" y="0"/>
                </a:lnTo>
                <a:lnTo>
                  <a:pt x="505239" y="769756"/>
                </a:lnTo>
                <a:lnTo>
                  <a:pt x="0" y="769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77250" y="881674"/>
            <a:ext cx="1638173" cy="843659"/>
          </a:xfrm>
          <a:custGeom>
            <a:avLst/>
            <a:gdLst/>
            <a:ahLst/>
            <a:cxnLst/>
            <a:rect l="l" t="t" r="r" b="b"/>
            <a:pathLst>
              <a:path w="1638173" h="843659">
                <a:moveTo>
                  <a:pt x="0" y="0"/>
                </a:moveTo>
                <a:lnTo>
                  <a:pt x="1638173" y="0"/>
                </a:lnTo>
                <a:lnTo>
                  <a:pt x="1638173" y="843660"/>
                </a:lnTo>
                <a:lnTo>
                  <a:pt x="0" y="843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2412" y="3476950"/>
            <a:ext cx="7004054" cy="293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42"/>
              </a:lnSpc>
              <a:spcBef>
                <a:spcPct val="0"/>
              </a:spcBef>
            </a:pPr>
            <a:r>
              <a:rPr lang="en-US" sz="8387">
                <a:solidFill>
                  <a:srgbClr val="4B2309"/>
                </a:solidFill>
                <a:latin typeface="Alice"/>
              </a:rPr>
              <a:t>Problems we Identified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75256" y="502377"/>
            <a:ext cx="4803355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D6A781"/>
                </a:solidFill>
                <a:latin typeface="HK Grotesk Light"/>
              </a:rPr>
              <a:t>Information Overload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0343" y="3157545"/>
            <a:ext cx="480335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D6A781"/>
                </a:solidFill>
                <a:latin typeface="HK Grotesk Light"/>
              </a:rPr>
              <a:t>Price Discrepancies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20343" y="5309439"/>
            <a:ext cx="480335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D6A781"/>
                </a:solidFill>
                <a:latin typeface="HK Grotesk Light"/>
              </a:rPr>
              <a:t>Complex Navigation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20343" y="7574488"/>
            <a:ext cx="5792322" cy="130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r>
              <a:rPr lang="en-US" sz="3600" dirty="0">
                <a:solidFill>
                  <a:srgbClr val="D6A781"/>
                </a:solidFill>
                <a:latin typeface="HK Grotesk Light"/>
              </a:rPr>
              <a:t>Limited Filters and Sorting Options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75256" y="3873285"/>
            <a:ext cx="6535861" cy="138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FFFFFF"/>
                </a:solidFill>
                <a:latin typeface="Arial"/>
              </a:rPr>
              <a:t>Differing prices for identical mobiles or laptops on various websites can be frustrating for users seeking the best deal.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20343" y="5951069"/>
            <a:ext cx="6254122" cy="175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9"/>
              </a:lnSpc>
              <a:spcBef>
                <a:spcPct val="0"/>
              </a:spcBef>
            </a:pPr>
            <a:r>
              <a:rPr lang="en-US" sz="2428" dirty="0">
                <a:solidFill>
                  <a:srgbClr val="FFFFFF"/>
                </a:solidFill>
                <a:latin typeface="Arial"/>
              </a:rPr>
              <a:t>Complex website interfaces and unclear navigation can hinder users, leading to frustration as they struggle to quickly find the information they need</a:t>
            </a:r>
          </a:p>
        </p:txBody>
      </p:sp>
      <p:sp>
        <p:nvSpPr>
          <p:cNvPr id="14" name="Freeform 14"/>
          <p:cNvSpPr/>
          <p:nvPr/>
        </p:nvSpPr>
        <p:spPr>
          <a:xfrm>
            <a:off x="7977250" y="3259836"/>
            <a:ext cx="1638173" cy="843659"/>
          </a:xfrm>
          <a:custGeom>
            <a:avLst/>
            <a:gdLst/>
            <a:ahLst/>
            <a:cxnLst/>
            <a:rect l="l" t="t" r="r" b="b"/>
            <a:pathLst>
              <a:path w="1638173" h="843659">
                <a:moveTo>
                  <a:pt x="0" y="0"/>
                </a:moveTo>
                <a:lnTo>
                  <a:pt x="1638173" y="0"/>
                </a:lnTo>
                <a:lnTo>
                  <a:pt x="1638173" y="843659"/>
                </a:lnTo>
                <a:lnTo>
                  <a:pt x="0" y="843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77250" y="5560820"/>
            <a:ext cx="1638173" cy="843659"/>
          </a:xfrm>
          <a:custGeom>
            <a:avLst/>
            <a:gdLst/>
            <a:ahLst/>
            <a:cxnLst/>
            <a:rect l="l" t="t" r="r" b="b"/>
            <a:pathLst>
              <a:path w="1638173" h="843659">
                <a:moveTo>
                  <a:pt x="0" y="0"/>
                </a:moveTo>
                <a:lnTo>
                  <a:pt x="1638173" y="0"/>
                </a:lnTo>
                <a:lnTo>
                  <a:pt x="1638173" y="843660"/>
                </a:lnTo>
                <a:lnTo>
                  <a:pt x="0" y="843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77250" y="7861805"/>
            <a:ext cx="1638173" cy="843659"/>
          </a:xfrm>
          <a:custGeom>
            <a:avLst/>
            <a:gdLst/>
            <a:ahLst/>
            <a:cxnLst/>
            <a:rect l="l" t="t" r="r" b="b"/>
            <a:pathLst>
              <a:path w="1638173" h="843659">
                <a:moveTo>
                  <a:pt x="0" y="0"/>
                </a:moveTo>
                <a:lnTo>
                  <a:pt x="1638173" y="0"/>
                </a:lnTo>
                <a:lnTo>
                  <a:pt x="1638173" y="843659"/>
                </a:lnTo>
                <a:lnTo>
                  <a:pt x="0" y="843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597800" y="8756858"/>
            <a:ext cx="6254122" cy="130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7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Sorting through a wealth of information across various websites makes choosing the right mobiles or laptops challenging for users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20343" y="1044033"/>
            <a:ext cx="5917046" cy="227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  <a:spcBef>
                <a:spcPct val="0"/>
              </a:spcBef>
            </a:pPr>
            <a:r>
              <a:rPr lang="en-US" sz="2519">
                <a:solidFill>
                  <a:srgbClr val="FFFFFF"/>
                </a:solidFill>
                <a:latin typeface="Arial Bold"/>
              </a:rPr>
              <a:t>The internet provides an abundance of choices for any given product. When there are too many options, it can be overwhelming for a consumer to make a decision.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9792" y="1232535"/>
            <a:ext cx="4760734" cy="4556001"/>
            <a:chOff x="0" y="0"/>
            <a:chExt cx="1364841" cy="130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4841" cy="1306147"/>
            </a:xfrm>
            <a:custGeom>
              <a:avLst/>
              <a:gdLst/>
              <a:ahLst/>
              <a:cxnLst/>
              <a:rect l="l" t="t" r="r" b="b"/>
              <a:pathLst>
                <a:path w="1364841" h="1306147">
                  <a:moveTo>
                    <a:pt x="682421" y="0"/>
                  </a:moveTo>
                  <a:cubicBezTo>
                    <a:pt x="305530" y="0"/>
                    <a:pt x="0" y="292391"/>
                    <a:pt x="0" y="653074"/>
                  </a:cubicBezTo>
                  <a:cubicBezTo>
                    <a:pt x="0" y="1013756"/>
                    <a:pt x="305530" y="1306147"/>
                    <a:pt x="682421" y="1306147"/>
                  </a:cubicBezTo>
                  <a:cubicBezTo>
                    <a:pt x="1059311" y="1306147"/>
                    <a:pt x="1364841" y="1013756"/>
                    <a:pt x="1364841" y="653074"/>
                  </a:cubicBezTo>
                  <a:cubicBezTo>
                    <a:pt x="1364841" y="292391"/>
                    <a:pt x="1059311" y="0"/>
                    <a:pt x="682421" y="0"/>
                  </a:cubicBezTo>
                  <a:close/>
                </a:path>
              </a:pathLst>
            </a:custGeom>
            <a:solidFill>
              <a:srgbClr val="C68C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954" y="84351"/>
              <a:ext cx="1108934" cy="1099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56272" y="5346594"/>
            <a:ext cx="4747315" cy="4556001"/>
            <a:chOff x="0" y="0"/>
            <a:chExt cx="1602791" cy="1538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792" cy="1538200"/>
            </a:xfrm>
            <a:custGeom>
              <a:avLst/>
              <a:gdLst/>
              <a:ahLst/>
              <a:cxnLst/>
              <a:rect l="l" t="t" r="r" b="b"/>
              <a:pathLst>
                <a:path w="1602792" h="1538200">
                  <a:moveTo>
                    <a:pt x="801396" y="0"/>
                  </a:moveTo>
                  <a:cubicBezTo>
                    <a:pt x="358797" y="0"/>
                    <a:pt x="0" y="344338"/>
                    <a:pt x="0" y="769100"/>
                  </a:cubicBezTo>
                  <a:cubicBezTo>
                    <a:pt x="0" y="1193862"/>
                    <a:pt x="358797" y="1538200"/>
                    <a:pt x="801396" y="1538200"/>
                  </a:cubicBezTo>
                  <a:cubicBezTo>
                    <a:pt x="1243994" y="1538200"/>
                    <a:pt x="1602792" y="1193862"/>
                    <a:pt x="1602792" y="769100"/>
                  </a:cubicBezTo>
                  <a:cubicBezTo>
                    <a:pt x="1602792" y="344338"/>
                    <a:pt x="1243994" y="0"/>
                    <a:pt x="801396" y="0"/>
                  </a:cubicBezTo>
                  <a:close/>
                </a:path>
              </a:pathLst>
            </a:custGeom>
            <a:solidFill>
              <a:srgbClr val="C68C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50262" y="106106"/>
              <a:ext cx="1302268" cy="1287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263" y="5715"/>
            <a:ext cx="1582616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D6A781"/>
                </a:solidFill>
                <a:latin typeface="Lora Bold"/>
              </a:rPr>
              <a:t>SOLUTION FOR THESE PROBLEMS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402" y="5342320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3295" y="9052342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0115" y="4563018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4046" y="1331510"/>
            <a:ext cx="2852226" cy="126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452">
                <a:solidFill>
                  <a:srgbClr val="4B2309"/>
                </a:solidFill>
                <a:latin typeface="Arial Bold"/>
              </a:rPr>
              <a:t>     Unified</a:t>
            </a:r>
          </a:p>
          <a:p>
            <a:pPr marL="0" lvl="0" indent="0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4B2309"/>
                </a:solidFill>
                <a:latin typeface="Arial Bold"/>
              </a:rPr>
              <a:t> 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387" y="2595143"/>
            <a:ext cx="3758765" cy="22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25"/>
              </a:lnSpc>
              <a:spcBef>
                <a:spcPct val="0"/>
              </a:spcBef>
            </a:pPr>
            <a:r>
              <a:rPr lang="en-US" sz="2089">
                <a:solidFill>
                  <a:srgbClr val="FFFFFF"/>
                </a:solidFill>
                <a:latin typeface="Arial"/>
              </a:rPr>
              <a:t>Our website aggregates data, providing a one-stop platform for comprehensive and clear information on mobiles and laptops, making comparisons straightforward.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80669" y="5596744"/>
            <a:ext cx="3583419" cy="128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6"/>
              </a:lnSpc>
            </a:pPr>
            <a:r>
              <a:rPr lang="en-US" sz="3483">
                <a:solidFill>
                  <a:srgbClr val="4B2309"/>
                </a:solidFill>
                <a:latin typeface="Arial Bold"/>
              </a:rPr>
              <a:t>         Intuitive </a:t>
            </a:r>
          </a:p>
          <a:p>
            <a:pPr marL="0" lvl="0" indent="0">
              <a:lnSpc>
                <a:spcPts val="4876"/>
              </a:lnSpc>
              <a:spcBef>
                <a:spcPct val="0"/>
              </a:spcBef>
            </a:pPr>
            <a:r>
              <a:rPr lang="en-US" sz="3483">
                <a:solidFill>
                  <a:srgbClr val="4B2309"/>
                </a:solidFill>
                <a:latin typeface="Arial Bold"/>
              </a:rPr>
              <a:t>       Navigation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92245" y="7003691"/>
            <a:ext cx="3483937" cy="226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5"/>
              </a:lnSpc>
              <a:spcBef>
                <a:spcPct val="0"/>
              </a:spcBef>
            </a:pPr>
            <a:r>
              <a:rPr lang="en-US" sz="2089">
                <a:solidFill>
                  <a:srgbClr val="FFFFFF"/>
                </a:solidFill>
                <a:latin typeface="Arial"/>
              </a:rPr>
              <a:t>We've designed an easy-to-navigate interface, ensuring users can effortlessly browse and locate the details they need without the hassle of confusing menus or layouts.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907871" y="1260295"/>
            <a:ext cx="5112148" cy="4820155"/>
            <a:chOff x="0" y="0"/>
            <a:chExt cx="1428606" cy="13470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28606" cy="1347007"/>
            </a:xfrm>
            <a:custGeom>
              <a:avLst/>
              <a:gdLst/>
              <a:ahLst/>
              <a:cxnLst/>
              <a:rect l="l" t="t" r="r" b="b"/>
              <a:pathLst>
                <a:path w="1428606" h="1347007">
                  <a:moveTo>
                    <a:pt x="714303" y="0"/>
                  </a:moveTo>
                  <a:cubicBezTo>
                    <a:pt x="319804" y="0"/>
                    <a:pt x="0" y="301538"/>
                    <a:pt x="0" y="673504"/>
                  </a:cubicBezTo>
                  <a:cubicBezTo>
                    <a:pt x="0" y="1045469"/>
                    <a:pt x="319804" y="1347007"/>
                    <a:pt x="714303" y="1347007"/>
                  </a:cubicBezTo>
                  <a:cubicBezTo>
                    <a:pt x="1108801" y="1347007"/>
                    <a:pt x="1428606" y="1045469"/>
                    <a:pt x="1428606" y="673504"/>
                  </a:cubicBezTo>
                  <a:cubicBezTo>
                    <a:pt x="1428606" y="301538"/>
                    <a:pt x="1108801" y="0"/>
                    <a:pt x="714303" y="0"/>
                  </a:cubicBezTo>
                  <a:close/>
                </a:path>
              </a:pathLst>
            </a:custGeom>
            <a:solidFill>
              <a:srgbClr val="C68C5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3932" y="88182"/>
              <a:ext cx="1160742" cy="113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91385" y="2595143"/>
            <a:ext cx="3910908" cy="263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26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Arial"/>
              </a:rPr>
              <a:t>Enjoy peace of mind with consistent pricing across our platform, eliminating the frustration of varying prices. Our commitment to transparency ensures users find the best deals without surprises.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03958" y="1434435"/>
            <a:ext cx="2719975" cy="124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8"/>
              </a:lnSpc>
              <a:spcBef>
                <a:spcPct val="0"/>
              </a:spcBef>
            </a:pPr>
            <a:r>
              <a:rPr lang="en-US" sz="3427">
                <a:solidFill>
                  <a:srgbClr val="4B2309"/>
                </a:solidFill>
                <a:latin typeface="Arial Bold"/>
              </a:rPr>
              <a:t>      Price      Consistency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524587" y="5523297"/>
            <a:ext cx="4763413" cy="4763703"/>
            <a:chOff x="0" y="0"/>
            <a:chExt cx="1346925" cy="13470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6925" cy="1347007"/>
            </a:xfrm>
            <a:custGeom>
              <a:avLst/>
              <a:gdLst/>
              <a:ahLst/>
              <a:cxnLst/>
              <a:rect l="l" t="t" r="r" b="b"/>
              <a:pathLst>
                <a:path w="1346925" h="1347007">
                  <a:moveTo>
                    <a:pt x="673463" y="0"/>
                  </a:moveTo>
                  <a:cubicBezTo>
                    <a:pt x="301519" y="0"/>
                    <a:pt x="0" y="301538"/>
                    <a:pt x="0" y="673504"/>
                  </a:cubicBezTo>
                  <a:cubicBezTo>
                    <a:pt x="0" y="1045469"/>
                    <a:pt x="301519" y="1347007"/>
                    <a:pt x="673463" y="1347007"/>
                  </a:cubicBezTo>
                  <a:cubicBezTo>
                    <a:pt x="1045406" y="1347007"/>
                    <a:pt x="1346925" y="1045469"/>
                    <a:pt x="1346925" y="673504"/>
                  </a:cubicBezTo>
                  <a:cubicBezTo>
                    <a:pt x="1346925" y="301538"/>
                    <a:pt x="1045406" y="0"/>
                    <a:pt x="673463" y="0"/>
                  </a:cubicBezTo>
                  <a:close/>
                </a:path>
              </a:pathLst>
            </a:custGeom>
            <a:solidFill>
              <a:srgbClr val="C68C5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6274" y="88182"/>
              <a:ext cx="1094377" cy="113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167619" y="6675595"/>
            <a:ext cx="3477349" cy="293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93"/>
              </a:lnSpc>
              <a:spcBef>
                <a:spcPct val="0"/>
              </a:spcBef>
            </a:pPr>
            <a:r>
              <a:rPr lang="en-US" sz="1852">
                <a:solidFill>
                  <a:srgbClr val="FFFFFF"/>
                </a:solidFill>
                <a:latin typeface="Arial"/>
              </a:rPr>
              <a:t>Creating a 360-degree environment for an electronics product involves creating a 3D model        360-Degree View: Ensure the 3D model is designed to be viewed from all angles. This includes modeling the back, sides, and any other relevant details.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77729" y="5543404"/>
            <a:ext cx="3011402" cy="138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6"/>
              </a:lnSpc>
            </a:pPr>
            <a:r>
              <a:rPr lang="en-US" sz="3683">
                <a:solidFill>
                  <a:srgbClr val="4B2309"/>
                </a:solidFill>
                <a:latin typeface="Arial Bold"/>
              </a:rPr>
              <a:t>             3D  </a:t>
            </a:r>
          </a:p>
          <a:p>
            <a:pPr marL="0" lvl="0" indent="0">
              <a:lnSpc>
                <a:spcPts val="5436"/>
              </a:lnSpc>
              <a:spcBef>
                <a:spcPct val="0"/>
              </a:spcBef>
            </a:pPr>
            <a:r>
              <a:rPr lang="en-US" sz="3883">
                <a:solidFill>
                  <a:srgbClr val="4B2309"/>
                </a:solidFill>
                <a:latin typeface="Arial Bold"/>
              </a:rPr>
              <a:t>          Model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52788" y="8939934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38366" y="1971478"/>
            <a:ext cx="5515064" cy="966205"/>
            <a:chOff x="0" y="0"/>
            <a:chExt cx="1452527" cy="254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2527" cy="254474"/>
            </a:xfrm>
            <a:custGeom>
              <a:avLst/>
              <a:gdLst/>
              <a:ahLst/>
              <a:cxnLst/>
              <a:rect l="l" t="t" r="r" b="b"/>
              <a:pathLst>
                <a:path w="1452527" h="254474">
                  <a:moveTo>
                    <a:pt x="103879" y="0"/>
                  </a:moveTo>
                  <a:lnTo>
                    <a:pt x="1348648" y="0"/>
                  </a:lnTo>
                  <a:cubicBezTo>
                    <a:pt x="1406019" y="0"/>
                    <a:pt x="1452527" y="46508"/>
                    <a:pt x="1452527" y="103879"/>
                  </a:cubicBezTo>
                  <a:lnTo>
                    <a:pt x="1452527" y="150594"/>
                  </a:lnTo>
                  <a:cubicBezTo>
                    <a:pt x="1452527" y="178145"/>
                    <a:pt x="1441583" y="204567"/>
                    <a:pt x="1422102" y="224048"/>
                  </a:cubicBezTo>
                  <a:cubicBezTo>
                    <a:pt x="1402620" y="243529"/>
                    <a:pt x="1376198" y="254474"/>
                    <a:pt x="1348648" y="254474"/>
                  </a:cubicBezTo>
                  <a:lnTo>
                    <a:pt x="103879" y="254474"/>
                  </a:lnTo>
                  <a:cubicBezTo>
                    <a:pt x="76329" y="254474"/>
                    <a:pt x="49907" y="243529"/>
                    <a:pt x="30426" y="224048"/>
                  </a:cubicBezTo>
                  <a:cubicBezTo>
                    <a:pt x="10944" y="204567"/>
                    <a:pt x="0" y="178145"/>
                    <a:pt x="0" y="150594"/>
                  </a:cubicBezTo>
                  <a:lnTo>
                    <a:pt x="0" y="103879"/>
                  </a:lnTo>
                  <a:cubicBezTo>
                    <a:pt x="0" y="76329"/>
                    <a:pt x="10944" y="49907"/>
                    <a:pt x="30426" y="30426"/>
                  </a:cubicBezTo>
                  <a:cubicBezTo>
                    <a:pt x="49907" y="10944"/>
                    <a:pt x="76329" y="0"/>
                    <a:pt x="103879" y="0"/>
                  </a:cubicBez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2527" cy="29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4656" y="4806184"/>
            <a:ext cx="4168937" cy="966205"/>
            <a:chOff x="0" y="0"/>
            <a:chExt cx="1097992" cy="2544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7992" cy="254474"/>
            </a:xfrm>
            <a:custGeom>
              <a:avLst/>
              <a:gdLst/>
              <a:ahLst/>
              <a:cxnLst/>
              <a:rect l="l" t="t" r="r" b="b"/>
              <a:pathLst>
                <a:path w="1097992" h="254474">
                  <a:moveTo>
                    <a:pt x="127237" y="0"/>
                  </a:moveTo>
                  <a:lnTo>
                    <a:pt x="970755" y="0"/>
                  </a:lnTo>
                  <a:cubicBezTo>
                    <a:pt x="1004500" y="0"/>
                    <a:pt x="1036863" y="13405"/>
                    <a:pt x="1060725" y="37267"/>
                  </a:cubicBezTo>
                  <a:cubicBezTo>
                    <a:pt x="1084587" y="61128"/>
                    <a:pt x="1097992" y="93492"/>
                    <a:pt x="1097992" y="127237"/>
                  </a:cubicBezTo>
                  <a:lnTo>
                    <a:pt x="1097992" y="127237"/>
                  </a:lnTo>
                  <a:cubicBezTo>
                    <a:pt x="1097992" y="160982"/>
                    <a:pt x="1084587" y="193345"/>
                    <a:pt x="1060725" y="217207"/>
                  </a:cubicBezTo>
                  <a:cubicBezTo>
                    <a:pt x="1036863" y="241068"/>
                    <a:pt x="1004500" y="254474"/>
                    <a:pt x="970755" y="254474"/>
                  </a:cubicBezTo>
                  <a:lnTo>
                    <a:pt x="127237" y="254474"/>
                  </a:lnTo>
                  <a:cubicBezTo>
                    <a:pt x="93492" y="254474"/>
                    <a:pt x="61128" y="241068"/>
                    <a:pt x="37267" y="217207"/>
                  </a:cubicBezTo>
                  <a:cubicBezTo>
                    <a:pt x="13405" y="193345"/>
                    <a:pt x="0" y="160982"/>
                    <a:pt x="0" y="127237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7992" cy="29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6809" y="4789733"/>
            <a:ext cx="4168937" cy="966205"/>
            <a:chOff x="0" y="0"/>
            <a:chExt cx="1097992" cy="2544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7992" cy="254474"/>
            </a:xfrm>
            <a:custGeom>
              <a:avLst/>
              <a:gdLst/>
              <a:ahLst/>
              <a:cxnLst/>
              <a:rect l="l" t="t" r="r" b="b"/>
              <a:pathLst>
                <a:path w="1097992" h="254474">
                  <a:moveTo>
                    <a:pt x="127237" y="0"/>
                  </a:moveTo>
                  <a:lnTo>
                    <a:pt x="970755" y="0"/>
                  </a:lnTo>
                  <a:cubicBezTo>
                    <a:pt x="1004500" y="0"/>
                    <a:pt x="1036863" y="13405"/>
                    <a:pt x="1060725" y="37267"/>
                  </a:cubicBezTo>
                  <a:cubicBezTo>
                    <a:pt x="1084587" y="61128"/>
                    <a:pt x="1097992" y="93492"/>
                    <a:pt x="1097992" y="127237"/>
                  </a:cubicBezTo>
                  <a:lnTo>
                    <a:pt x="1097992" y="127237"/>
                  </a:lnTo>
                  <a:cubicBezTo>
                    <a:pt x="1097992" y="160982"/>
                    <a:pt x="1084587" y="193345"/>
                    <a:pt x="1060725" y="217207"/>
                  </a:cubicBezTo>
                  <a:cubicBezTo>
                    <a:pt x="1036863" y="241068"/>
                    <a:pt x="1004500" y="254474"/>
                    <a:pt x="970755" y="254474"/>
                  </a:cubicBezTo>
                  <a:lnTo>
                    <a:pt x="127237" y="254474"/>
                  </a:lnTo>
                  <a:cubicBezTo>
                    <a:pt x="93492" y="254474"/>
                    <a:pt x="61128" y="241068"/>
                    <a:pt x="37267" y="217207"/>
                  </a:cubicBezTo>
                  <a:cubicBezTo>
                    <a:pt x="13405" y="193345"/>
                    <a:pt x="0" y="160982"/>
                    <a:pt x="0" y="127237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7992" cy="29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8486" y="4844284"/>
            <a:ext cx="4168937" cy="918525"/>
            <a:chOff x="0" y="0"/>
            <a:chExt cx="1097992" cy="241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7992" cy="241916"/>
            </a:xfrm>
            <a:custGeom>
              <a:avLst/>
              <a:gdLst/>
              <a:ahLst/>
              <a:cxnLst/>
              <a:rect l="l" t="t" r="r" b="b"/>
              <a:pathLst>
                <a:path w="1097992" h="241916">
                  <a:moveTo>
                    <a:pt x="120958" y="0"/>
                  </a:moveTo>
                  <a:lnTo>
                    <a:pt x="977034" y="0"/>
                  </a:lnTo>
                  <a:cubicBezTo>
                    <a:pt x="1009114" y="0"/>
                    <a:pt x="1039880" y="12744"/>
                    <a:pt x="1062564" y="35428"/>
                  </a:cubicBezTo>
                  <a:cubicBezTo>
                    <a:pt x="1085248" y="58112"/>
                    <a:pt x="1097992" y="88878"/>
                    <a:pt x="1097992" y="120958"/>
                  </a:cubicBezTo>
                  <a:lnTo>
                    <a:pt x="1097992" y="120958"/>
                  </a:lnTo>
                  <a:cubicBezTo>
                    <a:pt x="1097992" y="153038"/>
                    <a:pt x="1085248" y="183804"/>
                    <a:pt x="1062564" y="206488"/>
                  </a:cubicBezTo>
                  <a:cubicBezTo>
                    <a:pt x="1039880" y="229172"/>
                    <a:pt x="1009114" y="241916"/>
                    <a:pt x="977034" y="241916"/>
                  </a:cubicBezTo>
                  <a:lnTo>
                    <a:pt x="120958" y="241916"/>
                  </a:lnTo>
                  <a:cubicBezTo>
                    <a:pt x="88878" y="241916"/>
                    <a:pt x="58112" y="229172"/>
                    <a:pt x="35428" y="206488"/>
                  </a:cubicBezTo>
                  <a:cubicBezTo>
                    <a:pt x="12744" y="183804"/>
                    <a:pt x="0" y="153038"/>
                    <a:pt x="0" y="120958"/>
                  </a:cubicBezTo>
                  <a:lnTo>
                    <a:pt x="0" y="120958"/>
                  </a:lnTo>
                  <a:cubicBezTo>
                    <a:pt x="0" y="88878"/>
                    <a:pt x="12744" y="58112"/>
                    <a:pt x="35428" y="35428"/>
                  </a:cubicBezTo>
                  <a:cubicBezTo>
                    <a:pt x="58112" y="12744"/>
                    <a:pt x="88878" y="0"/>
                    <a:pt x="120958" y="0"/>
                  </a:cubicBez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97992" cy="280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89290" y="4789733"/>
            <a:ext cx="4168937" cy="966205"/>
            <a:chOff x="0" y="0"/>
            <a:chExt cx="1097992" cy="2544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7992" cy="254474"/>
            </a:xfrm>
            <a:custGeom>
              <a:avLst/>
              <a:gdLst/>
              <a:ahLst/>
              <a:cxnLst/>
              <a:rect l="l" t="t" r="r" b="b"/>
              <a:pathLst>
                <a:path w="1097992" h="254474">
                  <a:moveTo>
                    <a:pt x="127237" y="0"/>
                  </a:moveTo>
                  <a:lnTo>
                    <a:pt x="970755" y="0"/>
                  </a:lnTo>
                  <a:cubicBezTo>
                    <a:pt x="1004500" y="0"/>
                    <a:pt x="1036863" y="13405"/>
                    <a:pt x="1060725" y="37267"/>
                  </a:cubicBezTo>
                  <a:cubicBezTo>
                    <a:pt x="1084587" y="61128"/>
                    <a:pt x="1097992" y="93492"/>
                    <a:pt x="1097992" y="127237"/>
                  </a:cubicBezTo>
                  <a:lnTo>
                    <a:pt x="1097992" y="127237"/>
                  </a:lnTo>
                  <a:cubicBezTo>
                    <a:pt x="1097992" y="160982"/>
                    <a:pt x="1084587" y="193345"/>
                    <a:pt x="1060725" y="217207"/>
                  </a:cubicBezTo>
                  <a:cubicBezTo>
                    <a:pt x="1036863" y="241068"/>
                    <a:pt x="1004500" y="254474"/>
                    <a:pt x="970755" y="254474"/>
                  </a:cubicBezTo>
                  <a:lnTo>
                    <a:pt x="127237" y="254474"/>
                  </a:lnTo>
                  <a:cubicBezTo>
                    <a:pt x="93492" y="254474"/>
                    <a:pt x="61128" y="241068"/>
                    <a:pt x="37267" y="217207"/>
                  </a:cubicBezTo>
                  <a:cubicBezTo>
                    <a:pt x="13405" y="193345"/>
                    <a:pt x="0" y="160982"/>
                    <a:pt x="0" y="127237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D6A78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97992" cy="292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9652710">
            <a:off x="3473258" y="3103059"/>
            <a:ext cx="2517558" cy="714357"/>
          </a:xfrm>
          <a:custGeom>
            <a:avLst/>
            <a:gdLst/>
            <a:ahLst/>
            <a:cxnLst/>
            <a:rect l="l" t="t" r="r" b="b"/>
            <a:pathLst>
              <a:path w="2517558" h="714357">
                <a:moveTo>
                  <a:pt x="0" y="0"/>
                </a:moveTo>
                <a:lnTo>
                  <a:pt x="2517558" y="0"/>
                </a:lnTo>
                <a:lnTo>
                  <a:pt x="2517558" y="714357"/>
                </a:lnTo>
                <a:lnTo>
                  <a:pt x="0" y="714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467305">
            <a:off x="9764677" y="3741038"/>
            <a:ext cx="1844146" cy="523276"/>
          </a:xfrm>
          <a:custGeom>
            <a:avLst/>
            <a:gdLst/>
            <a:ahLst/>
            <a:cxnLst/>
            <a:rect l="l" t="t" r="r" b="b"/>
            <a:pathLst>
              <a:path w="1844146" h="523276">
                <a:moveTo>
                  <a:pt x="0" y="0"/>
                </a:moveTo>
                <a:lnTo>
                  <a:pt x="1844146" y="0"/>
                </a:lnTo>
                <a:lnTo>
                  <a:pt x="1844146" y="523277"/>
                </a:lnTo>
                <a:lnTo>
                  <a:pt x="0" y="52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100000">
            <a:off x="6249927" y="3774541"/>
            <a:ext cx="1844146" cy="523276"/>
          </a:xfrm>
          <a:custGeom>
            <a:avLst/>
            <a:gdLst/>
            <a:ahLst/>
            <a:cxnLst/>
            <a:rect l="l" t="t" r="r" b="b"/>
            <a:pathLst>
              <a:path w="1844146" h="523276">
                <a:moveTo>
                  <a:pt x="0" y="0"/>
                </a:moveTo>
                <a:lnTo>
                  <a:pt x="1844146" y="0"/>
                </a:lnTo>
                <a:lnTo>
                  <a:pt x="1844146" y="523277"/>
                </a:lnTo>
                <a:lnTo>
                  <a:pt x="0" y="52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322725">
            <a:off x="12258227" y="3343797"/>
            <a:ext cx="2290576" cy="649951"/>
          </a:xfrm>
          <a:custGeom>
            <a:avLst/>
            <a:gdLst/>
            <a:ahLst/>
            <a:cxnLst/>
            <a:rect l="l" t="t" r="r" b="b"/>
            <a:pathLst>
              <a:path w="2290576" h="649951">
                <a:moveTo>
                  <a:pt x="0" y="0"/>
                </a:moveTo>
                <a:lnTo>
                  <a:pt x="2290576" y="0"/>
                </a:lnTo>
                <a:lnTo>
                  <a:pt x="2290576" y="649951"/>
                </a:lnTo>
                <a:lnTo>
                  <a:pt x="0" y="64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40030" y="-49731"/>
            <a:ext cx="12886311" cy="148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19"/>
              </a:lnSpc>
              <a:spcBef>
                <a:spcPct val="0"/>
              </a:spcBef>
            </a:pPr>
            <a:r>
              <a:rPr lang="en-US" sz="7799" u="sng">
                <a:solidFill>
                  <a:srgbClr val="FFFFFF"/>
                </a:solidFill>
                <a:latin typeface="Arial Bold"/>
              </a:rPr>
              <a:t>Flowchart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14249" y="1992788"/>
            <a:ext cx="7755046" cy="82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89"/>
              </a:lnSpc>
              <a:spcBef>
                <a:spcPct val="0"/>
              </a:spcBef>
            </a:pPr>
            <a:r>
              <a:rPr lang="en-US" sz="4849" u="sng">
                <a:solidFill>
                  <a:srgbClr val="000000"/>
                </a:solidFill>
                <a:latin typeface="HK Grotesk Bold"/>
              </a:rPr>
              <a:t>User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5165" y="4726835"/>
            <a:ext cx="4047919" cy="104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7"/>
              </a:lnSpc>
              <a:spcBef>
                <a:spcPct val="0"/>
              </a:spcBef>
            </a:pPr>
            <a:r>
              <a:rPr lang="en-US" sz="2962" u="sng">
                <a:solidFill>
                  <a:srgbClr val="000000"/>
                </a:solidFill>
                <a:latin typeface="Arimo Bold"/>
              </a:rPr>
              <a:t>User Accesses Website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165" y="8560035"/>
            <a:ext cx="3750003" cy="156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r>
              <a:rPr lang="en-US" sz="2188">
                <a:solidFill>
                  <a:srgbClr val="FFFFFF"/>
                </a:solidFill>
                <a:latin typeface="Arial"/>
              </a:rPr>
              <a:t>User lands on the homepage displaying categories: Laptops, Tablets, Phones, and Audio Products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9040" y="6878740"/>
            <a:ext cx="3700171" cy="120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n-US" sz="2243">
                <a:solidFill>
                  <a:srgbClr val="FFFFFF"/>
                </a:solidFill>
                <a:latin typeface="Arial"/>
              </a:rPr>
              <a:t>User navigates to the website through a web browser.</a:t>
            </a:r>
          </a:p>
        </p:txBody>
      </p:sp>
      <p:sp>
        <p:nvSpPr>
          <p:cNvPr id="26" name="Freeform 26"/>
          <p:cNvSpPr/>
          <p:nvPr/>
        </p:nvSpPr>
        <p:spPr>
          <a:xfrm rot="5400000">
            <a:off x="1664669" y="6292208"/>
            <a:ext cx="907258" cy="257435"/>
          </a:xfrm>
          <a:custGeom>
            <a:avLst/>
            <a:gdLst/>
            <a:ahLst/>
            <a:cxnLst/>
            <a:rect l="l" t="t" r="r" b="b"/>
            <a:pathLst>
              <a:path w="907258" h="257435">
                <a:moveTo>
                  <a:pt x="0" y="0"/>
                </a:moveTo>
                <a:lnTo>
                  <a:pt x="907259" y="0"/>
                </a:lnTo>
                <a:lnTo>
                  <a:pt x="907259" y="257435"/>
                </a:lnTo>
                <a:lnTo>
                  <a:pt x="0" y="25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1764539" y="8126325"/>
            <a:ext cx="690531" cy="195938"/>
          </a:xfrm>
          <a:custGeom>
            <a:avLst/>
            <a:gdLst/>
            <a:ahLst/>
            <a:cxnLst/>
            <a:rect l="l" t="t" r="r" b="b"/>
            <a:pathLst>
              <a:path w="690531" h="195938">
                <a:moveTo>
                  <a:pt x="0" y="0"/>
                </a:moveTo>
                <a:lnTo>
                  <a:pt x="690531" y="0"/>
                </a:lnTo>
                <a:lnTo>
                  <a:pt x="690531" y="195939"/>
                </a:lnTo>
                <a:lnTo>
                  <a:pt x="0" y="195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67827" y="4932951"/>
            <a:ext cx="4047919" cy="55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u="sng">
                <a:solidFill>
                  <a:srgbClr val="000000"/>
                </a:solidFill>
                <a:latin typeface="Arial Bold"/>
              </a:rPr>
              <a:t>Category Selection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92683" y="6788830"/>
            <a:ext cx="3599089" cy="15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6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Arial"/>
              </a:rPr>
              <a:t>User selects a specific category (e.g., Laptops) apply filters (e.g., price range, brand).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67827" y="8764558"/>
            <a:ext cx="4330659" cy="110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7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Arial"/>
              </a:rPr>
              <a:t>User clicks on a specific product to view detailed information (specifications, prices, reviews).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6426447" y="6167862"/>
            <a:ext cx="907258" cy="257435"/>
          </a:xfrm>
          <a:custGeom>
            <a:avLst/>
            <a:gdLst/>
            <a:ahLst/>
            <a:cxnLst/>
            <a:rect l="l" t="t" r="r" b="b"/>
            <a:pathLst>
              <a:path w="907258" h="257435">
                <a:moveTo>
                  <a:pt x="0" y="0"/>
                </a:moveTo>
                <a:lnTo>
                  <a:pt x="907259" y="0"/>
                </a:lnTo>
                <a:lnTo>
                  <a:pt x="907259" y="257434"/>
                </a:lnTo>
                <a:lnTo>
                  <a:pt x="0" y="25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400000">
            <a:off x="6489007" y="8229135"/>
            <a:ext cx="732571" cy="207867"/>
          </a:xfrm>
          <a:custGeom>
            <a:avLst/>
            <a:gdLst/>
            <a:ahLst/>
            <a:cxnLst/>
            <a:rect l="l" t="t" r="r" b="b"/>
            <a:pathLst>
              <a:path w="732571" h="207867">
                <a:moveTo>
                  <a:pt x="0" y="0"/>
                </a:moveTo>
                <a:lnTo>
                  <a:pt x="732572" y="0"/>
                </a:lnTo>
                <a:lnTo>
                  <a:pt x="732572" y="207867"/>
                </a:lnTo>
                <a:lnTo>
                  <a:pt x="0" y="207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468961" y="4949402"/>
            <a:ext cx="4047919" cy="55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u="sng">
                <a:solidFill>
                  <a:srgbClr val="000000"/>
                </a:solidFill>
                <a:latin typeface="Arial Bold"/>
              </a:rPr>
              <a:t>Comparison Feature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03345" y="6622442"/>
            <a:ext cx="3700171" cy="120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n-US" sz="2243">
                <a:solidFill>
                  <a:srgbClr val="FFFFFF"/>
                </a:solidFill>
                <a:latin typeface="Arial"/>
              </a:rPr>
              <a:t>User selects multiple products and activates the comparison feature.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20071" y="8643220"/>
            <a:ext cx="3750003" cy="146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3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Our website provides information for people of different fields like for student, etc.</a:t>
            </a:r>
          </a:p>
        </p:txBody>
      </p:sp>
      <p:sp>
        <p:nvSpPr>
          <p:cNvPr id="36" name="Freeform 36"/>
          <p:cNvSpPr/>
          <p:nvPr/>
        </p:nvSpPr>
        <p:spPr>
          <a:xfrm rot="5400000">
            <a:off x="11084449" y="6087721"/>
            <a:ext cx="907258" cy="257435"/>
          </a:xfrm>
          <a:custGeom>
            <a:avLst/>
            <a:gdLst/>
            <a:ahLst/>
            <a:cxnLst/>
            <a:rect l="l" t="t" r="r" b="b"/>
            <a:pathLst>
              <a:path w="907258" h="257435">
                <a:moveTo>
                  <a:pt x="0" y="0"/>
                </a:moveTo>
                <a:lnTo>
                  <a:pt x="907258" y="0"/>
                </a:lnTo>
                <a:lnTo>
                  <a:pt x="907258" y="257434"/>
                </a:lnTo>
                <a:lnTo>
                  <a:pt x="0" y="25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5400000">
            <a:off x="11206832" y="8101386"/>
            <a:ext cx="866313" cy="245816"/>
          </a:xfrm>
          <a:custGeom>
            <a:avLst/>
            <a:gdLst/>
            <a:ahLst/>
            <a:cxnLst/>
            <a:rect l="l" t="t" r="r" b="b"/>
            <a:pathLst>
              <a:path w="866313" h="245816">
                <a:moveTo>
                  <a:pt x="0" y="0"/>
                </a:moveTo>
                <a:lnTo>
                  <a:pt x="866314" y="0"/>
                </a:lnTo>
                <a:lnTo>
                  <a:pt x="866314" y="245817"/>
                </a:lnTo>
                <a:lnTo>
                  <a:pt x="0" y="24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889290" y="4932951"/>
            <a:ext cx="4047919" cy="55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u="sng">
                <a:solidFill>
                  <a:srgbClr val="000000"/>
                </a:solidFill>
                <a:latin typeface="Arial Bold"/>
              </a:rPr>
              <a:t>User-Friendly Website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97548" y="6678715"/>
            <a:ext cx="3700171" cy="80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r>
              <a:rPr lang="en-US" sz="2243">
                <a:solidFill>
                  <a:srgbClr val="FFFFFF"/>
                </a:solidFill>
                <a:latin typeface="Arial"/>
              </a:rPr>
              <a:t>User can easily interact with our website using chatbot.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68831" y="8604104"/>
            <a:ext cx="3700171" cy="1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143">
                <a:solidFill>
                  <a:srgbClr val="FFFFFF"/>
                </a:solidFill>
                <a:latin typeface="Arial"/>
              </a:rPr>
              <a:t>Different Web-Pages are designed for different items ,user can mail/message us for clarifying their doubts.    </a:t>
            </a:r>
          </a:p>
        </p:txBody>
      </p:sp>
      <p:sp>
        <p:nvSpPr>
          <p:cNvPr id="41" name="Freeform 41"/>
          <p:cNvSpPr/>
          <p:nvPr/>
        </p:nvSpPr>
        <p:spPr>
          <a:xfrm rot="5400000">
            <a:off x="15694004" y="6097301"/>
            <a:ext cx="907258" cy="257435"/>
          </a:xfrm>
          <a:custGeom>
            <a:avLst/>
            <a:gdLst/>
            <a:ahLst/>
            <a:cxnLst/>
            <a:rect l="l" t="t" r="r" b="b"/>
            <a:pathLst>
              <a:path w="907258" h="257435">
                <a:moveTo>
                  <a:pt x="0" y="0"/>
                </a:moveTo>
                <a:lnTo>
                  <a:pt x="907258" y="0"/>
                </a:lnTo>
                <a:lnTo>
                  <a:pt x="907258" y="257434"/>
                </a:lnTo>
                <a:lnTo>
                  <a:pt x="0" y="25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5809861" y="7945242"/>
            <a:ext cx="943170" cy="267624"/>
          </a:xfrm>
          <a:custGeom>
            <a:avLst/>
            <a:gdLst/>
            <a:ahLst/>
            <a:cxnLst/>
            <a:rect l="l" t="t" r="r" b="b"/>
            <a:pathLst>
              <a:path w="943170" h="267624">
                <a:moveTo>
                  <a:pt x="0" y="0"/>
                </a:moveTo>
                <a:lnTo>
                  <a:pt x="943169" y="0"/>
                </a:lnTo>
                <a:lnTo>
                  <a:pt x="943169" y="267624"/>
                </a:lnTo>
                <a:lnTo>
                  <a:pt x="0" y="26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39689" y="1337637"/>
            <a:ext cx="7251764" cy="7251764"/>
            <a:chOff x="0" y="0"/>
            <a:chExt cx="6352032" cy="6352032"/>
          </a:xfrm>
        </p:grpSpPr>
        <p:sp>
          <p:nvSpPr>
            <p:cNvPr id="3" name="Freeform 3"/>
            <p:cNvSpPr/>
            <p:nvPr/>
          </p:nvSpPr>
          <p:spPr>
            <a:xfrm>
              <a:off x="305562" y="305435"/>
              <a:ext cx="5739003" cy="5739003"/>
            </a:xfrm>
            <a:custGeom>
              <a:avLst/>
              <a:gdLst/>
              <a:ahLst/>
              <a:cxnLst/>
              <a:rect l="l" t="t" r="r" b="b"/>
              <a:pathLst>
                <a:path w="5739003" h="5739003">
                  <a:moveTo>
                    <a:pt x="5500243" y="5739003"/>
                  </a:moveTo>
                  <a:lnTo>
                    <a:pt x="0" y="5739003"/>
                  </a:lnTo>
                  <a:lnTo>
                    <a:pt x="0" y="244856"/>
                  </a:lnTo>
                  <a:lnTo>
                    <a:pt x="244856" y="0"/>
                  </a:lnTo>
                  <a:lnTo>
                    <a:pt x="5739003" y="0"/>
                  </a:lnTo>
                  <a:lnTo>
                    <a:pt x="5739003" y="5500370"/>
                  </a:lnTo>
                  <a:lnTo>
                    <a:pt x="5500370" y="5739003"/>
                  </a:lnTo>
                  <a:close/>
                </a:path>
              </a:pathLst>
            </a:custGeom>
            <a:blipFill>
              <a:blip r:embed="rId2"/>
              <a:stretch>
                <a:fillRect t="-30254" b="-3025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2032" cy="6352032"/>
            </a:xfrm>
            <a:custGeom>
              <a:avLst/>
              <a:gdLst/>
              <a:ahLst/>
              <a:cxnLst/>
              <a:rect l="l" t="t" r="r" b="b"/>
              <a:pathLst>
                <a:path w="6352032" h="6352032">
                  <a:moveTo>
                    <a:pt x="6352032" y="6352032"/>
                  </a:moveTo>
                  <a:lnTo>
                    <a:pt x="0" y="6352032"/>
                  </a:lnTo>
                  <a:lnTo>
                    <a:pt x="0" y="0"/>
                  </a:lnTo>
                  <a:lnTo>
                    <a:pt x="6352032" y="0"/>
                  </a:lnTo>
                  <a:lnTo>
                    <a:pt x="6352032" y="6352032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10638857" y="1072222"/>
            <a:ext cx="3625882" cy="3625882"/>
          </a:xfrm>
          <a:custGeom>
            <a:avLst/>
            <a:gdLst/>
            <a:ahLst/>
            <a:cxnLst/>
            <a:rect l="l" t="t" r="r" b="b"/>
            <a:pathLst>
              <a:path w="3625882" h="3625882">
                <a:moveTo>
                  <a:pt x="0" y="0"/>
                </a:moveTo>
                <a:lnTo>
                  <a:pt x="3625881" y="0"/>
                </a:lnTo>
                <a:lnTo>
                  <a:pt x="3625881" y="3625882"/>
                </a:lnTo>
                <a:lnTo>
                  <a:pt x="0" y="362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662118" y="4963518"/>
            <a:ext cx="3625882" cy="3625882"/>
          </a:xfrm>
          <a:custGeom>
            <a:avLst/>
            <a:gdLst/>
            <a:ahLst/>
            <a:cxnLst/>
            <a:rect l="l" t="t" r="r" b="b"/>
            <a:pathLst>
              <a:path w="3625882" h="3625882">
                <a:moveTo>
                  <a:pt x="0" y="0"/>
                </a:moveTo>
                <a:lnTo>
                  <a:pt x="3625882" y="0"/>
                </a:lnTo>
                <a:lnTo>
                  <a:pt x="3625882" y="3625882"/>
                </a:lnTo>
                <a:lnTo>
                  <a:pt x="0" y="362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83603" y="152210"/>
            <a:ext cx="13821184" cy="577977"/>
          </a:xfrm>
          <a:custGeom>
            <a:avLst/>
            <a:gdLst/>
            <a:ahLst/>
            <a:cxnLst/>
            <a:rect l="l" t="t" r="r" b="b"/>
            <a:pathLst>
              <a:path w="13821184" h="577977">
                <a:moveTo>
                  <a:pt x="0" y="0"/>
                </a:moveTo>
                <a:lnTo>
                  <a:pt x="13821183" y="0"/>
                </a:lnTo>
                <a:lnTo>
                  <a:pt x="13821183" y="577976"/>
                </a:lnTo>
                <a:lnTo>
                  <a:pt x="0" y="577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64954"/>
            <a:ext cx="8115300" cy="13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89"/>
              </a:lnSpc>
              <a:spcBef>
                <a:spcPct val="0"/>
              </a:spcBef>
            </a:pPr>
            <a:r>
              <a:rPr lang="en-US" sz="8135" u="sng">
                <a:solidFill>
                  <a:srgbClr val="4B2309"/>
                </a:solidFill>
                <a:latin typeface="HK Grotesk Bold"/>
              </a:rPr>
              <a:t>1.)Mobile Phones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3081" y="6982839"/>
            <a:ext cx="8326537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4B2309"/>
                </a:solidFill>
                <a:latin typeface="Arial Bold"/>
              </a:rPr>
              <a:t>Compare user interfaces, emphasizing ease of use, intuitive design, and user customization.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5614" y="4233248"/>
            <a:ext cx="8638386" cy="142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3253">
                <a:solidFill>
                  <a:srgbClr val="4B2309"/>
                </a:solidFill>
                <a:latin typeface="Arial Bold"/>
              </a:rPr>
              <a:t>We have options for you in brands like Apple, Samsung, Mi, Motorola, Oneplus ,and many more.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88979" y="5970013"/>
            <a:ext cx="655622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HK Grotesk Bold"/>
              </a:rPr>
              <a:t>2.) User Interface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68608" y="3105846"/>
            <a:ext cx="6556227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 u="sng">
                <a:solidFill>
                  <a:srgbClr val="000000"/>
                </a:solidFill>
                <a:latin typeface="HK Grotesk Bold"/>
              </a:rPr>
              <a:t>1.) Introduction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2230757" y="11387334"/>
            <a:ext cx="13821184" cy="577977"/>
          </a:xfrm>
          <a:custGeom>
            <a:avLst/>
            <a:gdLst/>
            <a:ahLst/>
            <a:cxnLst/>
            <a:rect l="l" t="t" r="r" b="b"/>
            <a:pathLst>
              <a:path w="13821184" h="577977">
                <a:moveTo>
                  <a:pt x="0" y="0"/>
                </a:moveTo>
                <a:lnTo>
                  <a:pt x="13821183" y="0"/>
                </a:lnTo>
                <a:lnTo>
                  <a:pt x="13821183" y="577976"/>
                </a:lnTo>
                <a:lnTo>
                  <a:pt x="0" y="577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6006">
            <a:off x="3562991" y="-52208"/>
            <a:ext cx="7640862" cy="2572093"/>
          </a:xfrm>
          <a:custGeom>
            <a:avLst/>
            <a:gdLst/>
            <a:ahLst/>
            <a:cxnLst/>
            <a:rect l="l" t="t" r="r" b="b"/>
            <a:pathLst>
              <a:path w="7640862" h="2572093">
                <a:moveTo>
                  <a:pt x="0" y="0"/>
                </a:moveTo>
                <a:lnTo>
                  <a:pt x="7640862" y="0"/>
                </a:lnTo>
                <a:lnTo>
                  <a:pt x="7640862" y="2572093"/>
                </a:lnTo>
                <a:lnTo>
                  <a:pt x="0" y="257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16970" y="2393917"/>
            <a:ext cx="7251764" cy="7251764"/>
            <a:chOff x="0" y="0"/>
            <a:chExt cx="6352032" cy="6352032"/>
          </a:xfrm>
        </p:grpSpPr>
        <p:sp>
          <p:nvSpPr>
            <p:cNvPr id="4" name="Freeform 4"/>
            <p:cNvSpPr/>
            <p:nvPr/>
          </p:nvSpPr>
          <p:spPr>
            <a:xfrm>
              <a:off x="305562" y="305435"/>
              <a:ext cx="5739003" cy="5739003"/>
            </a:xfrm>
            <a:custGeom>
              <a:avLst/>
              <a:gdLst/>
              <a:ahLst/>
              <a:cxnLst/>
              <a:rect l="l" t="t" r="r" b="b"/>
              <a:pathLst>
                <a:path w="5739003" h="5739003">
                  <a:moveTo>
                    <a:pt x="5500243" y="5739003"/>
                  </a:moveTo>
                  <a:lnTo>
                    <a:pt x="0" y="5739003"/>
                  </a:lnTo>
                  <a:lnTo>
                    <a:pt x="0" y="244856"/>
                  </a:lnTo>
                  <a:lnTo>
                    <a:pt x="244856" y="0"/>
                  </a:lnTo>
                  <a:lnTo>
                    <a:pt x="5739003" y="0"/>
                  </a:lnTo>
                  <a:lnTo>
                    <a:pt x="5739003" y="5500370"/>
                  </a:lnTo>
                  <a:lnTo>
                    <a:pt x="5500370" y="5739003"/>
                  </a:lnTo>
                  <a:close/>
                </a:path>
              </a:pathLst>
            </a:custGeom>
            <a:blipFill>
              <a:blip r:embed="rId4"/>
              <a:stretch>
                <a:fillRect l="-24963" r="-2496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2032" cy="6352032"/>
            </a:xfrm>
            <a:custGeom>
              <a:avLst/>
              <a:gdLst/>
              <a:ahLst/>
              <a:cxnLst/>
              <a:rect l="l" t="t" r="r" b="b"/>
              <a:pathLst>
                <a:path w="6352032" h="6352032">
                  <a:moveTo>
                    <a:pt x="6352032" y="6352032"/>
                  </a:moveTo>
                  <a:lnTo>
                    <a:pt x="0" y="6352032"/>
                  </a:lnTo>
                  <a:lnTo>
                    <a:pt x="0" y="0"/>
                  </a:lnTo>
                  <a:lnTo>
                    <a:pt x="6352032" y="0"/>
                  </a:lnTo>
                  <a:lnTo>
                    <a:pt x="6352032" y="635203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99783" y="6193780"/>
            <a:ext cx="65562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2.) Design and Form Factor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71134" y="586772"/>
            <a:ext cx="6556227" cy="116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19"/>
              </a:lnSpc>
              <a:spcBef>
                <a:spcPct val="0"/>
              </a:spcBef>
            </a:pPr>
            <a:r>
              <a:rPr lang="en-US" sz="6799" u="sng">
                <a:solidFill>
                  <a:srgbClr val="4B2309"/>
                </a:solidFill>
                <a:latin typeface="HK Grotesk Bold"/>
              </a:rPr>
              <a:t>2.)Tablets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186" y="3950960"/>
            <a:ext cx="9275325" cy="172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D6A781"/>
                </a:solidFill>
                <a:latin typeface="Arial Bold"/>
              </a:rPr>
              <a:t>Welcome to our Website where we'll explore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D6A781"/>
                </a:solidFill>
                <a:latin typeface="Arial Bold"/>
              </a:rPr>
              <a:t> the diverse landscape of these portable devices and compare their features.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698" y="7247881"/>
            <a:ext cx="9417913" cy="167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D6A781"/>
                </a:solidFill>
                <a:latin typeface="Arial Bold"/>
              </a:rPr>
              <a:t>Compare the design elements of popular tablets, highlighting factors like size, weight, and build materials.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20844" y="2899103"/>
            <a:ext cx="65562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1.)  Introduction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574" y="2941100"/>
            <a:ext cx="9637141" cy="271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3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>
                <a:solidFill>
                  <a:srgbClr val="4B2309"/>
                </a:solidFill>
                <a:latin typeface="Arial Bold"/>
              </a:rPr>
              <a:t>Analyze display technologies, including resolutions, refresh rates, and color accuracy to understand their impact on visual experience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517" y="3192580"/>
            <a:ext cx="6556227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 u="sng">
                <a:solidFill>
                  <a:srgbClr val="000000"/>
                </a:solidFill>
                <a:latin typeface="HK Grotesk Bold"/>
              </a:rPr>
              <a:t>1.)Display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574" y="7581847"/>
            <a:ext cx="9268418" cy="152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B2309"/>
                </a:solidFill>
                <a:latin typeface="Arial Bold"/>
              </a:rPr>
              <a:t>Compare user experiences across different operating systems (Windows, macOS) and discuss their strengths and limitations.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517" y="6558294"/>
            <a:ext cx="6556227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9"/>
              </a:lnSpc>
              <a:spcBef>
                <a:spcPct val="0"/>
              </a:spcBef>
            </a:pPr>
            <a:r>
              <a:rPr lang="en-US" sz="4099" u="sng">
                <a:solidFill>
                  <a:srgbClr val="000000"/>
                </a:solidFill>
                <a:latin typeface="HK Grotesk Bold"/>
              </a:rPr>
              <a:t>2.)Operating Systems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217072"/>
            <a:ext cx="6556227" cy="141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99"/>
              </a:lnSpc>
              <a:spcBef>
                <a:spcPct val="0"/>
              </a:spcBef>
            </a:pPr>
            <a:r>
              <a:rPr lang="en-US" sz="7499" u="sng">
                <a:solidFill>
                  <a:srgbClr val="4B2309"/>
                </a:solidFill>
                <a:latin typeface="Arial Bold"/>
              </a:rPr>
              <a:t>3.Laptops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40057" y="2401671"/>
            <a:ext cx="7251764" cy="7251764"/>
            <a:chOff x="0" y="0"/>
            <a:chExt cx="6352032" cy="6352032"/>
          </a:xfrm>
        </p:grpSpPr>
        <p:sp>
          <p:nvSpPr>
            <p:cNvPr id="8" name="Freeform 8"/>
            <p:cNvSpPr/>
            <p:nvPr/>
          </p:nvSpPr>
          <p:spPr>
            <a:xfrm>
              <a:off x="305562" y="305435"/>
              <a:ext cx="5739003" cy="5739003"/>
            </a:xfrm>
            <a:custGeom>
              <a:avLst/>
              <a:gdLst/>
              <a:ahLst/>
              <a:cxnLst/>
              <a:rect l="l" t="t" r="r" b="b"/>
              <a:pathLst>
                <a:path w="5739003" h="5739003">
                  <a:moveTo>
                    <a:pt x="5500243" y="5739003"/>
                  </a:moveTo>
                  <a:lnTo>
                    <a:pt x="0" y="5739003"/>
                  </a:lnTo>
                  <a:lnTo>
                    <a:pt x="0" y="244856"/>
                  </a:lnTo>
                  <a:lnTo>
                    <a:pt x="244856" y="0"/>
                  </a:lnTo>
                  <a:lnTo>
                    <a:pt x="5739003" y="0"/>
                  </a:lnTo>
                  <a:lnTo>
                    <a:pt x="5739003" y="5500370"/>
                  </a:lnTo>
                  <a:lnTo>
                    <a:pt x="5500370" y="5739003"/>
                  </a:lnTo>
                  <a:close/>
                </a:path>
              </a:pathLst>
            </a:custGeom>
            <a:blipFill>
              <a:blip r:embed="rId2"/>
              <a:stretch>
                <a:fillRect l="-39285" r="-3928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2032" cy="6352032"/>
            </a:xfrm>
            <a:custGeom>
              <a:avLst/>
              <a:gdLst/>
              <a:ahLst/>
              <a:cxnLst/>
              <a:rect l="l" t="t" r="r" b="b"/>
              <a:pathLst>
                <a:path w="6352032" h="6352032">
                  <a:moveTo>
                    <a:pt x="6352032" y="6352032"/>
                  </a:moveTo>
                  <a:lnTo>
                    <a:pt x="0" y="6352032"/>
                  </a:lnTo>
                  <a:lnTo>
                    <a:pt x="0" y="0"/>
                  </a:lnTo>
                  <a:lnTo>
                    <a:pt x="6352032" y="0"/>
                  </a:lnTo>
                  <a:lnTo>
                    <a:pt x="6352032" y="6352032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783603" y="152210"/>
            <a:ext cx="13821184" cy="577977"/>
          </a:xfrm>
          <a:custGeom>
            <a:avLst/>
            <a:gdLst/>
            <a:ahLst/>
            <a:cxnLst/>
            <a:rect l="l" t="t" r="r" b="b"/>
            <a:pathLst>
              <a:path w="13821184" h="577977">
                <a:moveTo>
                  <a:pt x="0" y="0"/>
                </a:moveTo>
                <a:lnTo>
                  <a:pt x="13821183" y="0"/>
                </a:lnTo>
                <a:lnTo>
                  <a:pt x="13821183" y="577976"/>
                </a:lnTo>
                <a:lnTo>
                  <a:pt x="0" y="57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4184884" y="6236142"/>
            <a:ext cx="3625882" cy="3625882"/>
          </a:xfrm>
          <a:custGeom>
            <a:avLst/>
            <a:gdLst/>
            <a:ahLst/>
            <a:cxnLst/>
            <a:rect l="l" t="t" r="r" b="b"/>
            <a:pathLst>
              <a:path w="3625882" h="3625882">
                <a:moveTo>
                  <a:pt x="0" y="0"/>
                </a:moveTo>
                <a:lnTo>
                  <a:pt x="3625882" y="0"/>
                </a:lnTo>
                <a:lnTo>
                  <a:pt x="3625882" y="3625882"/>
                </a:lnTo>
                <a:lnTo>
                  <a:pt x="0" y="362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0018715" y="2085125"/>
            <a:ext cx="3625882" cy="3625882"/>
          </a:xfrm>
          <a:custGeom>
            <a:avLst/>
            <a:gdLst/>
            <a:ahLst/>
            <a:cxnLst/>
            <a:rect l="l" t="t" r="r" b="b"/>
            <a:pathLst>
              <a:path w="3625882" h="3625882">
                <a:moveTo>
                  <a:pt x="0" y="0"/>
                </a:moveTo>
                <a:lnTo>
                  <a:pt x="3625882" y="0"/>
                </a:lnTo>
                <a:lnTo>
                  <a:pt x="3625882" y="3625881"/>
                </a:lnTo>
                <a:lnTo>
                  <a:pt x="0" y="3625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4825">
            <a:off x="3562991" y="-52208"/>
            <a:ext cx="7640862" cy="2572093"/>
          </a:xfrm>
          <a:custGeom>
            <a:avLst/>
            <a:gdLst/>
            <a:ahLst/>
            <a:cxnLst/>
            <a:rect l="l" t="t" r="r" b="b"/>
            <a:pathLst>
              <a:path w="7640862" h="2572093">
                <a:moveTo>
                  <a:pt x="0" y="0"/>
                </a:moveTo>
                <a:lnTo>
                  <a:pt x="7640862" y="0"/>
                </a:lnTo>
                <a:lnTo>
                  <a:pt x="7640862" y="2572093"/>
                </a:lnTo>
                <a:lnTo>
                  <a:pt x="0" y="257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27361" y="2288941"/>
            <a:ext cx="7251764" cy="7251764"/>
            <a:chOff x="0" y="0"/>
            <a:chExt cx="6352032" cy="6352032"/>
          </a:xfrm>
        </p:grpSpPr>
        <p:sp>
          <p:nvSpPr>
            <p:cNvPr id="4" name="Freeform 4"/>
            <p:cNvSpPr/>
            <p:nvPr/>
          </p:nvSpPr>
          <p:spPr>
            <a:xfrm>
              <a:off x="305562" y="305435"/>
              <a:ext cx="5739003" cy="5739003"/>
            </a:xfrm>
            <a:custGeom>
              <a:avLst/>
              <a:gdLst/>
              <a:ahLst/>
              <a:cxnLst/>
              <a:rect l="l" t="t" r="r" b="b"/>
              <a:pathLst>
                <a:path w="5739003" h="5739003">
                  <a:moveTo>
                    <a:pt x="5500243" y="5739003"/>
                  </a:moveTo>
                  <a:lnTo>
                    <a:pt x="0" y="5739003"/>
                  </a:lnTo>
                  <a:lnTo>
                    <a:pt x="0" y="244856"/>
                  </a:lnTo>
                  <a:lnTo>
                    <a:pt x="244856" y="0"/>
                  </a:lnTo>
                  <a:lnTo>
                    <a:pt x="5739003" y="0"/>
                  </a:lnTo>
                  <a:lnTo>
                    <a:pt x="5739003" y="5500370"/>
                  </a:lnTo>
                  <a:lnTo>
                    <a:pt x="5500370" y="5739003"/>
                  </a:lnTo>
                  <a:close/>
                </a:path>
              </a:pathLst>
            </a:custGeom>
            <a:blipFill>
              <a:blip r:embed="rId4"/>
              <a:stretch>
                <a:fillRect l="-16898" r="-1689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2032" cy="6352032"/>
            </a:xfrm>
            <a:custGeom>
              <a:avLst/>
              <a:gdLst/>
              <a:ahLst/>
              <a:cxnLst/>
              <a:rect l="l" t="t" r="r" b="b"/>
              <a:pathLst>
                <a:path w="6352032" h="6352032">
                  <a:moveTo>
                    <a:pt x="6352032" y="6352032"/>
                  </a:moveTo>
                  <a:lnTo>
                    <a:pt x="0" y="6352032"/>
                  </a:lnTo>
                  <a:lnTo>
                    <a:pt x="0" y="0"/>
                  </a:lnTo>
                  <a:lnTo>
                    <a:pt x="6352032" y="0"/>
                  </a:lnTo>
                  <a:lnTo>
                    <a:pt x="6352032" y="635203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071134" y="586772"/>
            <a:ext cx="7025956" cy="116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19"/>
              </a:lnSpc>
              <a:spcBef>
                <a:spcPct val="0"/>
              </a:spcBef>
            </a:pPr>
            <a:r>
              <a:rPr lang="en-US" sz="6799" u="sng">
                <a:solidFill>
                  <a:srgbClr val="4B2309"/>
                </a:solidFill>
                <a:latin typeface="HK Grotesk Bold"/>
              </a:rPr>
              <a:t>4)Audio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293" y="4082458"/>
            <a:ext cx="9180858" cy="277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C68C5D"/>
                </a:solidFill>
                <a:latin typeface="Arial Bold"/>
              </a:rPr>
              <a:t>We can help you choose the best Audio Product to match your vibe, you can choose from brands like JBL, Sony, Boat and many more.</a:t>
            </a:r>
          </a:p>
          <a:p>
            <a:pPr algn="ctr">
              <a:lnSpc>
                <a:spcPts val="4355"/>
              </a:lnSpc>
              <a:spcBef>
                <a:spcPct val="0"/>
              </a:spcBef>
            </a:pPr>
            <a:endParaRPr lang="en-US" sz="3111">
              <a:solidFill>
                <a:srgbClr val="C68C5D"/>
              </a:solidFill>
              <a:latin typeface="Arial Bold"/>
            </a:endParaRPr>
          </a:p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C68C5D"/>
                </a:solidFill>
                <a:latin typeface="HK Grotesk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4877" y="3269888"/>
            <a:ext cx="655622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HK Grotesk Bold"/>
              </a:rPr>
              <a:t>1.) Design and Form Factor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293" y="7529830"/>
            <a:ext cx="8799810" cy="172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C68C5D"/>
                </a:solidFill>
                <a:latin typeface="Arial Bold"/>
              </a:rPr>
              <a:t>Assess the durability and build quality of audio products, considering materials used, hinge mechanisms, and overall construction.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4293" y="6397667"/>
            <a:ext cx="6556227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F6E8C0"/>
                </a:solidFill>
                <a:latin typeface="Arial Bold"/>
              </a:rPr>
              <a:t>2.) Durability and Build Quality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812" y="2682129"/>
            <a:ext cx="2451072" cy="2461371"/>
          </a:xfrm>
          <a:custGeom>
            <a:avLst/>
            <a:gdLst/>
            <a:ahLst/>
            <a:cxnLst/>
            <a:rect l="l" t="t" r="r" b="b"/>
            <a:pathLst>
              <a:path w="2451072" h="2461371">
                <a:moveTo>
                  <a:pt x="0" y="0"/>
                </a:moveTo>
                <a:lnTo>
                  <a:pt x="2451072" y="0"/>
                </a:lnTo>
                <a:lnTo>
                  <a:pt x="2451072" y="2461371"/>
                </a:lnTo>
                <a:lnTo>
                  <a:pt x="0" y="2461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9627" y="4826627"/>
            <a:ext cx="2116047" cy="1688082"/>
          </a:xfrm>
          <a:custGeom>
            <a:avLst/>
            <a:gdLst/>
            <a:ahLst/>
            <a:cxnLst/>
            <a:rect l="l" t="t" r="r" b="b"/>
            <a:pathLst>
              <a:path w="2116047" h="1688082">
                <a:moveTo>
                  <a:pt x="0" y="0"/>
                </a:moveTo>
                <a:lnTo>
                  <a:pt x="2116046" y="0"/>
                </a:lnTo>
                <a:lnTo>
                  <a:pt x="2116046" y="1688083"/>
                </a:lnTo>
                <a:lnTo>
                  <a:pt x="0" y="1688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3299" y="7310429"/>
            <a:ext cx="2608701" cy="1589488"/>
          </a:xfrm>
          <a:custGeom>
            <a:avLst/>
            <a:gdLst/>
            <a:ahLst/>
            <a:cxnLst/>
            <a:rect l="l" t="t" r="r" b="b"/>
            <a:pathLst>
              <a:path w="2608701" h="1589488">
                <a:moveTo>
                  <a:pt x="0" y="0"/>
                </a:moveTo>
                <a:lnTo>
                  <a:pt x="2608701" y="0"/>
                </a:lnTo>
                <a:lnTo>
                  <a:pt x="2608701" y="1589488"/>
                </a:lnTo>
                <a:lnTo>
                  <a:pt x="0" y="158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69833" y="2995390"/>
            <a:ext cx="3403664" cy="5904527"/>
          </a:xfrm>
          <a:custGeom>
            <a:avLst/>
            <a:gdLst/>
            <a:ahLst/>
            <a:cxnLst/>
            <a:rect l="l" t="t" r="r" b="b"/>
            <a:pathLst>
              <a:path w="3403664" h="5904527">
                <a:moveTo>
                  <a:pt x="0" y="0"/>
                </a:moveTo>
                <a:lnTo>
                  <a:pt x="3403664" y="0"/>
                </a:lnTo>
                <a:lnTo>
                  <a:pt x="3403664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78761" y="2601219"/>
            <a:ext cx="4397362" cy="5999956"/>
          </a:xfrm>
          <a:custGeom>
            <a:avLst/>
            <a:gdLst/>
            <a:ahLst/>
            <a:cxnLst/>
            <a:rect l="l" t="t" r="r" b="b"/>
            <a:pathLst>
              <a:path w="4397362" h="5999956">
                <a:moveTo>
                  <a:pt x="0" y="0"/>
                </a:moveTo>
                <a:lnTo>
                  <a:pt x="4397362" y="0"/>
                </a:lnTo>
                <a:lnTo>
                  <a:pt x="4397362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0239" y="2356657"/>
            <a:ext cx="3937761" cy="6004110"/>
          </a:xfrm>
          <a:custGeom>
            <a:avLst/>
            <a:gdLst/>
            <a:ahLst/>
            <a:cxnLst/>
            <a:rect l="l" t="t" r="r" b="b"/>
            <a:pathLst>
              <a:path w="3937761" h="6004110">
                <a:moveTo>
                  <a:pt x="0" y="0"/>
                </a:moveTo>
                <a:lnTo>
                  <a:pt x="3937761" y="0"/>
                </a:lnTo>
                <a:lnTo>
                  <a:pt x="3937761" y="6004110"/>
                </a:lnTo>
                <a:lnTo>
                  <a:pt x="0" y="6004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53494" y="-130337"/>
            <a:ext cx="6768584" cy="192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1"/>
              </a:lnSpc>
              <a:spcBef>
                <a:spcPct val="0"/>
              </a:spcBef>
            </a:pPr>
            <a:r>
              <a:rPr lang="en-US" sz="10093" u="sng">
                <a:solidFill>
                  <a:srgbClr val="FF3131"/>
                </a:solidFill>
                <a:latin typeface="Arial Bold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4952" y="1765824"/>
            <a:ext cx="2711097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Arial Bold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3494" y="1765823"/>
            <a:ext cx="2711097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dirty="0">
                <a:solidFill>
                  <a:srgbClr val="FFFFFF"/>
                </a:solidFill>
                <a:latin typeface="Arial Bold"/>
              </a:rPr>
              <a:t>Backend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0" y="1684914"/>
            <a:ext cx="30449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Arial Bold"/>
              </a:rPr>
              <a:t>Designing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94973" y="1604004"/>
            <a:ext cx="3768819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Arial Bold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722</Words>
  <Application>Microsoft Office PowerPoint</Application>
  <PresentationFormat>Custom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Gladiola</vt:lpstr>
      <vt:lpstr>Arial</vt:lpstr>
      <vt:lpstr>Arimo Bold</vt:lpstr>
      <vt:lpstr>HK Grotesk Bold</vt:lpstr>
      <vt:lpstr>Alice</vt:lpstr>
      <vt:lpstr>Calibri</vt:lpstr>
      <vt:lpstr>Arial Bold</vt:lpstr>
      <vt:lpstr>HK Grotesk Light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Brown Dark Simple Presentation</dc:title>
  <cp:lastModifiedBy>Aayushker Singh</cp:lastModifiedBy>
  <cp:revision>2</cp:revision>
  <dcterms:created xsi:type="dcterms:W3CDTF">2006-08-16T00:00:00Z</dcterms:created>
  <dcterms:modified xsi:type="dcterms:W3CDTF">2024-01-18T07:51:49Z</dcterms:modified>
  <dc:identifier>DAF59bBXqes</dc:identifier>
</cp:coreProperties>
</file>